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4" r:id="rId3"/>
    <p:sldId id="265" r:id="rId4"/>
    <p:sldId id="269" r:id="rId5"/>
    <p:sldId id="266" r:id="rId6"/>
    <p:sldId id="263" r:id="rId7"/>
    <p:sldId id="257" r:id="rId8"/>
    <p:sldId id="281" r:id="rId9"/>
    <p:sldId id="258" r:id="rId10"/>
    <p:sldId id="270" r:id="rId11"/>
    <p:sldId id="259" r:id="rId12"/>
    <p:sldId id="268" r:id="rId13"/>
    <p:sldId id="271" r:id="rId14"/>
    <p:sldId id="260" r:id="rId15"/>
    <p:sldId id="272" r:id="rId16"/>
    <p:sldId id="261" r:id="rId17"/>
    <p:sldId id="262" r:id="rId18"/>
    <p:sldId id="273" r:id="rId19"/>
    <p:sldId id="277" r:id="rId20"/>
    <p:sldId id="278" r:id="rId21"/>
    <p:sldId id="279" r:id="rId22"/>
    <p:sldId id="280" r:id="rId23"/>
    <p:sldId id="275" r:id="rId24"/>
    <p:sldId id="276" r:id="rId25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86390" autoAdjust="0"/>
  </p:normalViewPr>
  <p:slideViewPr>
    <p:cSldViewPr>
      <p:cViewPr varScale="1">
        <p:scale>
          <a:sx n="104" d="100"/>
          <a:sy n="104" d="100"/>
        </p:scale>
        <p:origin x="720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No! Because an </a:t>
            </a:r>
            <a:r>
              <a:rPr lang="en-US" dirty="0" err="1"/>
              <a:t>Acessor</a:t>
            </a:r>
            <a:r>
              <a:rPr lang="en-US" dirty="0"/>
              <a:t> can never change state!</a:t>
            </a:r>
          </a:p>
          <a:p>
            <a:endParaRPr lang="en-US" dirty="0"/>
          </a:p>
          <a:p>
            <a:r>
              <a:rPr lang="en-US" dirty="0" err="1"/>
              <a:t>notifyX</a:t>
            </a:r>
            <a:r>
              <a:rPr lang="en-US" dirty="0"/>
              <a:t>() methods are only present in: </a:t>
            </a:r>
            <a:r>
              <a:rPr lang="en-US" dirty="0" err="1"/>
              <a:t>Mutator</a:t>
            </a:r>
            <a:r>
              <a:rPr lang="en-US" dirty="0"/>
              <a:t> methods!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8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Observer Pattern</a:t>
            </a:r>
          </a:p>
          <a:p>
            <a:pPr>
              <a:defRPr/>
            </a:pPr>
            <a:r>
              <a:rPr lang="en-US" dirty="0"/>
              <a:t>The ‘notification’ pattern</a:t>
            </a:r>
            <a:endParaRPr lang="en-US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 / or </a:t>
            </a:r>
            <a:r>
              <a:rPr lang="en-US" b="1" dirty="0"/>
              <a:t>Observable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Observer / or </a:t>
            </a:r>
            <a:r>
              <a:rPr lang="en-US" b="1" dirty="0"/>
              <a:t>Listener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33500"/>
            <a:ext cx="7600950" cy="1895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3609975"/>
            <a:ext cx="75533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8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Observer Protocol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sz="2400" b="1" noProof="0" dirty="0"/>
              <a:t>Protocol:</a:t>
            </a:r>
          </a:p>
          <a:p>
            <a:pPr algn="ctr" eaLnBrk="1" hangingPunct="1"/>
            <a:r>
              <a:rPr lang="en-US" altLang="da-DK" sz="2400" i="1" noProof="0" dirty="0"/>
              <a:t>A convention detailing the expected sequence of interactions or actions expected by a set of roles.</a:t>
            </a:r>
          </a:p>
          <a:p>
            <a:pPr algn="ctr" eaLnBrk="1" hangingPunct="1"/>
            <a:endParaRPr lang="en-US" altLang="da-DK" sz="2400" i="1" noProof="0" dirty="0"/>
          </a:p>
          <a:p>
            <a:pPr algn="ctr" eaLnBrk="1" hangingPunct="1"/>
            <a:endParaRPr lang="en-US" altLang="da-DK" sz="2400" i="1" noProof="0" dirty="0"/>
          </a:p>
          <a:p>
            <a:pPr algn="ctr" eaLnBrk="1" hangingPunct="1"/>
            <a:endParaRPr lang="en-US" altLang="da-DK" sz="2400" i="1" noProof="0" dirty="0"/>
          </a:p>
          <a:p>
            <a:pPr algn="ctr" eaLnBrk="1" hangingPunct="1"/>
            <a:endParaRPr lang="en-US" altLang="da-DK" sz="2400" i="1" noProof="0" dirty="0"/>
          </a:p>
          <a:p>
            <a:pPr algn="ctr" eaLnBrk="1" hangingPunct="1"/>
            <a:endParaRPr lang="en-US" altLang="da-DK" sz="2400" i="1" noProof="0" dirty="0"/>
          </a:p>
          <a:p>
            <a:pPr algn="ctr" eaLnBrk="1" hangingPunct="1"/>
            <a:endParaRPr lang="en-US" altLang="da-DK" sz="2400" i="1" noProof="0" dirty="0"/>
          </a:p>
          <a:p>
            <a:pPr algn="ctr" eaLnBrk="1" hangingPunct="1"/>
            <a:endParaRPr lang="en-US" altLang="da-DK" sz="2400" i="1" noProof="0" dirty="0"/>
          </a:p>
          <a:p>
            <a:endParaRPr lang="en-US" altLang="da-DK" noProof="0" dirty="0"/>
          </a:p>
        </p:txBody>
      </p:sp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71699"/>
            <a:ext cx="4038600" cy="32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4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is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</a:t>
            </a:r>
            <a:r>
              <a:rPr lang="en-US" b="1" dirty="0"/>
              <a:t>state change</a:t>
            </a:r>
            <a:r>
              <a:rPr lang="en-US" dirty="0"/>
              <a:t> happens in </a:t>
            </a:r>
            <a:r>
              <a:rPr lang="en-US" b="1" dirty="0"/>
              <a:t>Subject</a:t>
            </a:r>
            <a:endParaRPr lang="en-US" dirty="0"/>
          </a:p>
          <a:p>
            <a:pPr lvl="1"/>
            <a:r>
              <a:rPr lang="en-US" dirty="0"/>
              <a:t>Then it loops over all registered </a:t>
            </a:r>
            <a:r>
              <a:rPr lang="en-US" b="1" dirty="0"/>
              <a:t>Observers</a:t>
            </a:r>
            <a:endParaRPr lang="en-US" dirty="0"/>
          </a:p>
          <a:p>
            <a:pPr lvl="1"/>
            <a:r>
              <a:rPr lang="en-US" dirty="0"/>
              <a:t>… and for each</a:t>
            </a:r>
          </a:p>
          <a:p>
            <a:pPr lvl="2"/>
            <a:r>
              <a:rPr lang="en-US" dirty="0"/>
              <a:t>… calls its </a:t>
            </a:r>
            <a:r>
              <a:rPr lang="en-US" b="1" dirty="0"/>
              <a:t>update()</a:t>
            </a:r>
            <a:r>
              <a:rPr lang="en-US" dirty="0"/>
              <a:t> method (= the notification)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72" y="2476500"/>
            <a:ext cx="3618828" cy="288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68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  <a:p>
            <a:pPr lvl="1"/>
            <a:r>
              <a:rPr lang="en-US" dirty="0"/>
              <a:t>The spawning pool</a:t>
            </a:r>
          </a:p>
          <a:p>
            <a:pPr lvl="1"/>
            <a:r>
              <a:rPr lang="en-US" dirty="0"/>
              <a:t>The detail map</a:t>
            </a:r>
          </a:p>
          <a:p>
            <a:pPr lvl="1"/>
            <a:r>
              <a:rPr lang="en-US" dirty="0"/>
              <a:t>The overview map</a:t>
            </a:r>
          </a:p>
          <a:p>
            <a:pPr lvl="1"/>
            <a:r>
              <a:rPr lang="en-US" dirty="0"/>
              <a:t>The object detail UI</a:t>
            </a:r>
          </a:p>
          <a:p>
            <a:pPr lvl="1"/>
            <a:r>
              <a:rPr lang="en-US" dirty="0"/>
              <a:t>The object command UI</a:t>
            </a:r>
          </a:p>
          <a:p>
            <a:pPr lvl="1"/>
            <a:endParaRPr lang="en-US" dirty="0"/>
          </a:p>
          <a:p>
            <a:r>
              <a:rPr lang="en-US" dirty="0"/>
              <a:t>Which are subject(s)?</a:t>
            </a:r>
          </a:p>
          <a:p>
            <a:endParaRPr lang="en-US" dirty="0"/>
          </a:p>
          <a:p>
            <a:r>
              <a:rPr lang="en-US" dirty="0"/>
              <a:t>Which are observer(s)?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8670" y="2400300"/>
            <a:ext cx="3647722" cy="205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598670" y="4686300"/>
            <a:ext cx="3173730" cy="4572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pool.deltaHealth</a:t>
            </a:r>
            <a:r>
              <a:rPr lang="en-US" dirty="0"/>
              <a:t>(+4)</a:t>
            </a:r>
            <a:endParaRPr lang="da-DK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876800" y="4152900"/>
            <a:ext cx="838200" cy="6858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943600" y="4305300"/>
            <a:ext cx="76200" cy="4572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400800" y="3238500"/>
            <a:ext cx="838200" cy="15240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705600" y="4152900"/>
            <a:ext cx="990600" cy="6096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565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Observer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a-DK" noProof="0" dirty="0"/>
              <a:t>Benefits</a:t>
            </a:r>
          </a:p>
          <a:p>
            <a:pPr lvl="2"/>
            <a:r>
              <a:rPr lang="en-US" altLang="da-DK" noProof="0" dirty="0"/>
              <a:t>open ended number of viewer types (run-time binding)</a:t>
            </a:r>
          </a:p>
          <a:p>
            <a:pPr lvl="2"/>
            <a:r>
              <a:rPr lang="en-US" altLang="da-DK" noProof="0" dirty="0"/>
              <a:t>need not be known at develop time </a:t>
            </a:r>
          </a:p>
          <a:p>
            <a:pPr lvl="3"/>
            <a:r>
              <a:rPr lang="en-US" altLang="da-DK" noProof="0" dirty="0"/>
              <a:t>change by addition, not by modification...</a:t>
            </a:r>
          </a:p>
          <a:p>
            <a:pPr lvl="2"/>
            <a:r>
              <a:rPr lang="en-US" altLang="da-DK" noProof="0" dirty="0"/>
              <a:t>any number of views open at the same time when executing</a:t>
            </a:r>
          </a:p>
          <a:p>
            <a:pPr lvl="2"/>
            <a:r>
              <a:rPr lang="en-US" altLang="da-DK" noProof="0" dirty="0"/>
              <a:t>all guarantied to be synchronized</a:t>
            </a:r>
          </a:p>
          <a:p>
            <a:pPr lvl="3"/>
            <a:r>
              <a:rPr lang="en-US" altLang="da-DK" dirty="0"/>
              <a:t>(if responding correctly to their ‘update()’ calls)</a:t>
            </a:r>
            <a:endParaRPr lang="en-US" altLang="da-DK" noProof="0" dirty="0"/>
          </a:p>
          <a:p>
            <a:endParaRPr lang="en-US" altLang="da-DK" noProof="0" dirty="0"/>
          </a:p>
          <a:p>
            <a:r>
              <a:rPr lang="en-US" altLang="da-DK" noProof="0" dirty="0"/>
              <a:t>Liabilities</a:t>
            </a:r>
          </a:p>
          <a:p>
            <a:pPr lvl="2"/>
            <a:r>
              <a:rPr lang="en-US" altLang="da-DK" noProof="0" dirty="0"/>
              <a:t>update sequence can become cyclic or costly to maintain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0516-8E9A-4341-B9BC-EA712301160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46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/ Pull Variants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Observer is implemented in two variants</a:t>
            </a:r>
          </a:p>
          <a:p>
            <a:pPr lvl="1"/>
            <a:r>
              <a:rPr lang="en-US" b="1" dirty="0"/>
              <a:t>Pull variant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Update() method with </a:t>
            </a:r>
            <a:r>
              <a:rPr lang="en-US" b="1" dirty="0"/>
              <a:t>no parameters/state details</a:t>
            </a:r>
          </a:p>
          <a:p>
            <a:pPr lvl="3"/>
            <a:r>
              <a:rPr lang="en-US" dirty="0"/>
              <a:t>Observer needs to ‘pull’ the relevant information</a:t>
            </a:r>
          </a:p>
          <a:p>
            <a:pPr lvl="1"/>
            <a:r>
              <a:rPr lang="en-US" b="1" dirty="0"/>
              <a:t>Push variant</a:t>
            </a:r>
          </a:p>
          <a:p>
            <a:pPr lvl="2"/>
            <a:r>
              <a:rPr lang="en-US" dirty="0"/>
              <a:t>Update(….) method(s) with </a:t>
            </a:r>
            <a:r>
              <a:rPr lang="en-US" b="1" dirty="0"/>
              <a:t>parameters/details about state change</a:t>
            </a:r>
          </a:p>
          <a:p>
            <a:pPr lvl="3"/>
            <a:r>
              <a:rPr lang="en-US" dirty="0"/>
              <a:t>Often in the form of a specific </a:t>
            </a:r>
            <a:r>
              <a:rPr lang="en-US" b="1" dirty="0"/>
              <a:t>event class</a:t>
            </a:r>
          </a:p>
          <a:p>
            <a:pPr lvl="3"/>
            <a:r>
              <a:rPr lang="en-US" dirty="0"/>
              <a:t>Relevant information is ‘pushed’ to observer</a:t>
            </a:r>
          </a:p>
          <a:p>
            <a:r>
              <a:rPr lang="en-US" dirty="0"/>
              <a:t>Exercise:</a:t>
            </a:r>
          </a:p>
          <a:p>
            <a:pPr lvl="1"/>
            <a:r>
              <a:rPr lang="en-US" dirty="0"/>
              <a:t>What is benefits of each?</a:t>
            </a:r>
          </a:p>
          <a:p>
            <a:pPr lvl="2"/>
            <a:r>
              <a:rPr lang="en-US" dirty="0"/>
              <a:t>Hint: Consider a subject with 56 different independent state changes?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77000" y="3238500"/>
            <a:ext cx="2057400" cy="6858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Predominant variant today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5402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 Terminology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Observer pattern is used in so many places that a special </a:t>
            </a:r>
            <a:r>
              <a:rPr lang="en-US" i="1" dirty="0"/>
              <a:t>vocabulary</a:t>
            </a:r>
            <a:r>
              <a:rPr lang="en-US" dirty="0"/>
              <a:t> is often used, as well as naming conventions on the methods.</a:t>
            </a:r>
          </a:p>
          <a:p>
            <a:pPr lvl="1"/>
            <a:r>
              <a:rPr lang="en-US" dirty="0"/>
              <a:t>Observer often called 	</a:t>
            </a:r>
            <a:r>
              <a:rPr lang="en-US" b="1" dirty="0">
                <a:solidFill>
                  <a:srgbClr val="C00000"/>
                </a:solidFill>
              </a:rPr>
              <a:t>Listeners</a:t>
            </a:r>
            <a:r>
              <a:rPr lang="en-US" dirty="0"/>
              <a:t>	(Java/Swing)</a:t>
            </a:r>
          </a:p>
          <a:p>
            <a:pPr lvl="2"/>
            <a:r>
              <a:rPr lang="en-US" dirty="0"/>
              <a:t>‘I listen to the events that occur in the “subject”’</a:t>
            </a:r>
          </a:p>
          <a:p>
            <a:pPr lvl="1"/>
            <a:r>
              <a:rPr lang="en-US" dirty="0"/>
              <a:t>Observer methods often called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Callback functions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subject emits </a:t>
            </a:r>
            <a:r>
              <a:rPr lang="en-US" b="1" dirty="0">
                <a:solidFill>
                  <a:srgbClr val="7030A0"/>
                </a:solidFill>
              </a:rPr>
              <a:t>Events</a:t>
            </a:r>
          </a:p>
          <a:p>
            <a:pPr lvl="2"/>
            <a:r>
              <a:rPr lang="en-US" dirty="0"/>
              <a:t>‘I did this state change’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942" y="3234869"/>
            <a:ext cx="4692515" cy="1447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477000" y="3415770"/>
            <a:ext cx="1699531" cy="27992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ounded Rectangle 8"/>
          <p:cNvSpPr/>
          <p:nvPr/>
        </p:nvSpPr>
        <p:spPr>
          <a:xfrm>
            <a:off x="6717164" y="3683530"/>
            <a:ext cx="1360035" cy="31697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6989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 Terminology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Observer pattern is used in so many places that a special </a:t>
            </a:r>
            <a:r>
              <a:rPr lang="en-US" i="1" dirty="0"/>
              <a:t>vocabulary</a:t>
            </a:r>
            <a:r>
              <a:rPr lang="en-US" dirty="0"/>
              <a:t> is often used, as well as naming conventions on the methods.</a:t>
            </a:r>
          </a:p>
          <a:p>
            <a:pPr lvl="1"/>
            <a:r>
              <a:rPr lang="en-US" dirty="0"/>
              <a:t>The methods that receives the events are often named ‘</a:t>
            </a:r>
            <a:r>
              <a:rPr lang="en-US" b="1" dirty="0" err="1"/>
              <a:t>onX</a:t>
            </a:r>
            <a:r>
              <a:rPr lang="en-US" dirty="0"/>
              <a:t>()’</a:t>
            </a:r>
          </a:p>
          <a:p>
            <a:pPr lvl="2"/>
            <a:r>
              <a:rPr lang="en-US" dirty="0"/>
              <a:t>In the Observer/Listener class</a:t>
            </a:r>
          </a:p>
          <a:p>
            <a:pPr lvl="1"/>
            <a:r>
              <a:rPr lang="en-US" dirty="0"/>
              <a:t>The methods emitting the events</a:t>
            </a:r>
            <a:br>
              <a:rPr lang="en-US" dirty="0"/>
            </a:br>
            <a:r>
              <a:rPr lang="en-US" dirty="0"/>
              <a:t>are often named ‘</a:t>
            </a:r>
            <a:r>
              <a:rPr lang="en-US" b="1" dirty="0" err="1"/>
              <a:t>notifyX</a:t>
            </a:r>
            <a:r>
              <a:rPr lang="en-US" b="1" dirty="0"/>
              <a:t>()’</a:t>
            </a:r>
          </a:p>
          <a:p>
            <a:pPr lvl="2"/>
            <a:r>
              <a:rPr lang="en-US" dirty="0"/>
              <a:t>In the Subject class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3F6B4-E81C-8C0B-717D-12CEE0466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937531"/>
            <a:ext cx="3581400" cy="2202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5105400" y="3872123"/>
            <a:ext cx="2667000" cy="139837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" y="4229100"/>
            <a:ext cx="4274820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6629400" y="2781300"/>
            <a:ext cx="2057400" cy="304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Example: Android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2997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Note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quite easy to encode a new hero power ala</a:t>
            </a:r>
          </a:p>
          <a:p>
            <a:pPr lvl="1"/>
            <a:r>
              <a:rPr lang="en-US" dirty="0"/>
              <a:t>… US Chef, that adds +7 health to all own minions, whose health is below 3 and whose names begins with a consonant…</a:t>
            </a:r>
          </a:p>
          <a:p>
            <a:r>
              <a:rPr lang="en-US" dirty="0"/>
              <a:t>But, how do we update all the right elements of the UI, without redrawing everything from scratch all the time???</a:t>
            </a:r>
          </a:p>
          <a:p>
            <a:r>
              <a:rPr lang="en-US" dirty="0"/>
              <a:t>Answer: </a:t>
            </a:r>
          </a:p>
          <a:p>
            <a:pPr lvl="1"/>
            <a:r>
              <a:rPr lang="en-US" b="1" dirty="0"/>
              <a:t>Let Game emit Events for every detailed state change</a:t>
            </a:r>
          </a:p>
          <a:p>
            <a:pPr lvl="2"/>
            <a:r>
              <a:rPr lang="en-US" dirty="0"/>
              <a:t>A card has been played; hero has been attacked; card drawn; …</a:t>
            </a:r>
          </a:p>
          <a:p>
            <a:pPr lvl="1"/>
            <a:r>
              <a:rPr lang="en-US" b="1" dirty="0"/>
              <a:t>Let the UI listen for these events</a:t>
            </a:r>
          </a:p>
          <a:p>
            <a:pPr lvl="2"/>
            <a:r>
              <a:rPr lang="en-US" b="1" dirty="0"/>
              <a:t>And update the corresponding UI element accordingly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31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Note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Let Game emit Events for every state change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da-DK" dirty="0"/>
              <a:t>US Chef Hero power </a:t>
            </a:r>
            <a:r>
              <a:rPr lang="da-DK" dirty="0" err="1"/>
              <a:t>used</a:t>
            </a:r>
            <a:r>
              <a:rPr lang="da-DK" dirty="0"/>
              <a:t> in a Game</a:t>
            </a:r>
          </a:p>
          <a:p>
            <a:pPr lvl="1"/>
            <a:r>
              <a:rPr lang="en-US" sz="1200" dirty="0"/>
              <a:t>adds +7 health to all own minions, whose health is below 3 and whose names begins with a consonant</a:t>
            </a:r>
          </a:p>
          <a:p>
            <a:pPr lvl="2"/>
            <a:r>
              <a:rPr lang="en-US" dirty="0"/>
              <a:t>First </a:t>
            </a:r>
            <a:r>
              <a:rPr lang="en-US" i="1" dirty="0" err="1"/>
              <a:t>onHeroUpdate</a:t>
            </a:r>
            <a:r>
              <a:rPr lang="en-US" i="1" dirty="0"/>
              <a:t>()</a:t>
            </a:r>
            <a:r>
              <a:rPr lang="en-US" dirty="0"/>
              <a:t> event emitted (argue why)</a:t>
            </a:r>
          </a:p>
          <a:p>
            <a:pPr lvl="3"/>
            <a:r>
              <a:rPr lang="en-US" b="1" dirty="0"/>
              <a:t>Update the Hero Graphics on the UI</a:t>
            </a:r>
          </a:p>
          <a:p>
            <a:pPr lvl="2"/>
            <a:r>
              <a:rPr lang="en-US" dirty="0"/>
              <a:t>Next a series of </a:t>
            </a:r>
            <a:r>
              <a:rPr lang="en-US" i="1" dirty="0" err="1"/>
              <a:t>onCardUpdate</a:t>
            </a:r>
            <a:r>
              <a:rPr lang="en-US" i="1" dirty="0"/>
              <a:t>()</a:t>
            </a:r>
            <a:r>
              <a:rPr lang="en-US" dirty="0"/>
              <a:t> events emitted, one for each affected card</a:t>
            </a:r>
          </a:p>
          <a:p>
            <a:pPr lvl="3"/>
            <a:r>
              <a:rPr lang="en-US" b="1" dirty="0"/>
              <a:t>Update the UI representations of those minions (only)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E9A267-C4A9-AF66-3476-2CA26A8C7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09700"/>
            <a:ext cx="5525399" cy="1724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68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recurring task</a:t>
            </a:r>
          </a:p>
          <a:p>
            <a:pPr lvl="1"/>
            <a:r>
              <a:rPr lang="en-US" i="1" dirty="0"/>
              <a:t>When some object’s state change, then notify those who subscribe/need to know</a:t>
            </a:r>
          </a:p>
          <a:p>
            <a:r>
              <a:rPr lang="en-US" i="1" dirty="0"/>
              <a:t>Examples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BrightSpace</a:t>
            </a:r>
            <a:r>
              <a:rPr lang="en-US" dirty="0"/>
              <a:t> forum/discussions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SoMe</a:t>
            </a:r>
            <a:r>
              <a:rPr lang="en-US" dirty="0"/>
              <a:t> notifications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15" y="4152900"/>
            <a:ext cx="1487783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675" y="4025529"/>
            <a:ext cx="2046650" cy="1224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52" y="2863600"/>
            <a:ext cx="4219048" cy="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66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579D1-232D-4D54-D401-B90ED0D1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50FCC-A540-6599-3A4A-1070F1378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UI is then a listener on the game events</a:t>
            </a:r>
          </a:p>
          <a:p>
            <a:endParaRPr lang="en-US" dirty="0"/>
          </a:p>
          <a:p>
            <a:r>
              <a:rPr lang="en-US" dirty="0"/>
              <a:t>And implement the </a:t>
            </a:r>
            <a:r>
              <a:rPr lang="en-US" i="1" dirty="0" err="1"/>
              <a:t>onXEvent</a:t>
            </a:r>
            <a:r>
              <a:rPr lang="en-US" i="1" dirty="0"/>
              <a:t>()</a:t>
            </a:r>
            <a:r>
              <a:rPr lang="en-US" dirty="0"/>
              <a:t> methods ala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37DBA-F4EF-79EB-0FBA-67A9D1A1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3C173-B079-E074-3AC0-BF571E5F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4FFEE-7BB8-1603-9123-652853F8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048EF5-583A-793D-43D6-D64C1A421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63132"/>
            <a:ext cx="4086225" cy="1895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FB47E6-D322-E630-409D-BEB1648E7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85900"/>
            <a:ext cx="5562600" cy="200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5867400" y="1409700"/>
            <a:ext cx="10668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6515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176122-4F71-B031-6301-A7575D667D8E}"/>
              </a:ext>
            </a:extLst>
          </p:cNvPr>
          <p:cNvSpPr/>
          <p:nvPr/>
        </p:nvSpPr>
        <p:spPr>
          <a:xfrm>
            <a:off x="228600" y="3771900"/>
            <a:ext cx="8534400" cy="12192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496D1-7FB2-EB87-0372-2981ABA5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Pitfall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C9297-1CBE-D774-5735-A7FF3788C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i="1" noProof="0" dirty="0"/>
              <a:t>Intent</a:t>
            </a:r>
          </a:p>
          <a:p>
            <a:pPr lvl="1" eaLnBrk="1" hangingPunct="1"/>
            <a:r>
              <a:rPr lang="en-US" altLang="da-DK" i="1" noProof="0" dirty="0"/>
              <a:t>Define a one-to-many dependency between objects so that when one object changes state, all its dependents are notified and updated automatically</a:t>
            </a:r>
            <a:r>
              <a:rPr lang="en-US" altLang="da-DK" noProof="0" dirty="0"/>
              <a:t>.</a:t>
            </a:r>
          </a:p>
          <a:p>
            <a:r>
              <a:rPr lang="en-US" dirty="0"/>
              <a:t>Exercise</a:t>
            </a:r>
          </a:p>
          <a:p>
            <a:pPr lvl="1"/>
            <a:r>
              <a:rPr lang="en-US" dirty="0"/>
              <a:t>Can there ever be fired an update event when an </a:t>
            </a:r>
            <a:r>
              <a:rPr lang="en-US" i="1" dirty="0"/>
              <a:t>accessor method</a:t>
            </a:r>
            <a:r>
              <a:rPr lang="en-US" dirty="0"/>
              <a:t> has been called on the Subject?</a:t>
            </a:r>
          </a:p>
          <a:p>
            <a:endParaRPr lang="en-US" dirty="0"/>
          </a:p>
          <a:p>
            <a:r>
              <a:rPr lang="en-US" dirty="0"/>
              <a:t>Morale:</a:t>
            </a:r>
          </a:p>
          <a:p>
            <a:pPr lvl="1"/>
            <a:r>
              <a:rPr lang="en-US" dirty="0"/>
              <a:t>All </a:t>
            </a:r>
            <a:r>
              <a:rPr lang="en-US" i="1" dirty="0" err="1"/>
              <a:t>notifyX</a:t>
            </a:r>
            <a:r>
              <a:rPr lang="en-US" i="1" dirty="0"/>
              <a:t>() </a:t>
            </a:r>
            <a:r>
              <a:rPr lang="en-US" dirty="0"/>
              <a:t>calls are always in (exercise solution) methods!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6D85A-D988-9CCE-3474-86AB1C80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D7A95-D643-A2FF-E1A3-4C5F89737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CAB42-315E-8760-7263-4DC43CC9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08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BD50-9F83-68FA-5396-6C1A704E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WarStory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B8C4E-3AB3-582A-9039-E8F48D883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previous SWEA student group had</a:t>
            </a:r>
          </a:p>
          <a:p>
            <a:pPr lvl="1"/>
            <a:r>
              <a:rPr lang="en-US" i="1" dirty="0" err="1"/>
              <a:t>notifyGameWon</a:t>
            </a:r>
            <a:r>
              <a:rPr lang="en-US" i="1" dirty="0"/>
              <a:t>()</a:t>
            </a:r>
          </a:p>
          <a:p>
            <a:r>
              <a:rPr lang="en-US" dirty="0"/>
              <a:t>Called in their game’s </a:t>
            </a:r>
            <a:r>
              <a:rPr lang="en-US" i="1" dirty="0" err="1"/>
              <a:t>getWinner</a:t>
            </a:r>
            <a:r>
              <a:rPr lang="en-US" i="1" dirty="0"/>
              <a:t>()</a:t>
            </a:r>
            <a:r>
              <a:rPr lang="en-US" dirty="0"/>
              <a:t> method</a:t>
            </a:r>
          </a:p>
          <a:p>
            <a:r>
              <a:rPr lang="en-US" dirty="0"/>
              <a:t>Which means</a:t>
            </a:r>
          </a:p>
          <a:p>
            <a:pPr lvl="1"/>
            <a:r>
              <a:rPr lang="en-US" dirty="0"/>
              <a:t>UI is notified, which called… (guess)</a:t>
            </a:r>
          </a:p>
          <a:p>
            <a:pPr lvl="1"/>
            <a:endParaRPr lang="en-US" dirty="0"/>
          </a:p>
          <a:p>
            <a:r>
              <a:rPr lang="en-US" dirty="0"/>
              <a:t>What was their problem?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634E2-F1DF-F829-1E41-278C7B1E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56AF9-4381-AFE7-9378-6114FB74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3D410-D350-0098-7FEB-F356FD42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51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Summary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i="1" noProof="0" dirty="0"/>
              <a:t>Intent</a:t>
            </a:r>
          </a:p>
          <a:p>
            <a:pPr lvl="1" eaLnBrk="1" hangingPunct="1"/>
            <a:r>
              <a:rPr lang="en-US" altLang="da-DK" i="1" noProof="0" dirty="0"/>
              <a:t>Define a one-to-many dependency between objects so that when one object changes state, all its dependents are notified and updated automatically</a:t>
            </a:r>
            <a:r>
              <a:rPr lang="en-US" altLang="da-DK" noProof="0" dirty="0"/>
              <a:t>.</a:t>
            </a:r>
          </a:p>
          <a:p>
            <a:pPr lvl="1" eaLnBrk="1" hangingPunct="1"/>
            <a:endParaRPr lang="en-US" altLang="da-D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57" y="2654830"/>
            <a:ext cx="376584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07" y="2380536"/>
            <a:ext cx="3618828" cy="288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697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Sidebar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No, neither </a:t>
            </a:r>
            <a:r>
              <a:rPr lang="en-US" dirty="0" err="1"/>
              <a:t>LoL</a:t>
            </a:r>
            <a:r>
              <a:rPr lang="en-US" dirty="0"/>
              <a:t> nor StarCraft II uses the observer pattern for UI updates…</a:t>
            </a:r>
          </a:p>
          <a:p>
            <a:r>
              <a:rPr lang="en-US" b="1" dirty="0" err="1"/>
              <a:t>GameEngine</a:t>
            </a:r>
            <a:r>
              <a:rPr lang="en-US" dirty="0"/>
              <a:t> architecture</a:t>
            </a:r>
          </a:p>
          <a:p>
            <a:pPr lvl="1"/>
            <a:r>
              <a:rPr lang="en-US" b="1" dirty="0"/>
              <a:t>Loop 60+ times a second</a:t>
            </a:r>
          </a:p>
          <a:p>
            <a:pPr lvl="2"/>
            <a:r>
              <a:rPr lang="en-US" b="1" dirty="0"/>
              <a:t>Redraw every visible element from a scratch based upon the state in the underlying game model</a:t>
            </a:r>
          </a:p>
          <a:p>
            <a:pPr lvl="2"/>
            <a:endParaRPr lang="en-US" b="1" dirty="0"/>
          </a:p>
          <a:p>
            <a:r>
              <a:rPr lang="en-US" dirty="0"/>
              <a:t>No wonder we need </a:t>
            </a:r>
            <a:br>
              <a:rPr lang="en-US" dirty="0"/>
            </a:br>
            <a:r>
              <a:rPr lang="en-US" dirty="0"/>
              <a:t>hefty graphics cards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163499"/>
            <a:ext cx="3429000" cy="216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1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State Changes</a:t>
            </a:r>
            <a:endParaRPr lang="da-DK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8" y="952500"/>
            <a:ext cx="7676444" cy="431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715000" y="1866900"/>
            <a:ext cx="1447800" cy="1066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ounded Rectangle 8"/>
          <p:cNvSpPr/>
          <p:nvPr/>
        </p:nvSpPr>
        <p:spPr>
          <a:xfrm>
            <a:off x="3124200" y="4381500"/>
            <a:ext cx="1981200" cy="762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10" name="Rounded Rectangle 9"/>
          <p:cNvSpPr/>
          <p:nvPr/>
        </p:nvSpPr>
        <p:spPr>
          <a:xfrm>
            <a:off x="1447800" y="4381500"/>
            <a:ext cx="6096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11" name="Rounded Rectangle 10"/>
          <p:cNvSpPr/>
          <p:nvPr/>
        </p:nvSpPr>
        <p:spPr>
          <a:xfrm>
            <a:off x="6705600" y="4000500"/>
            <a:ext cx="1828800" cy="1371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914400" y="1447800"/>
            <a:ext cx="2286000" cy="1219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Selected object’s state is shown 4 different places on the UI.</a:t>
            </a:r>
          </a:p>
          <a:p>
            <a:pPr algn="ctr"/>
            <a:r>
              <a:rPr lang="en-US" sz="1400" dirty="0"/>
              <a:t>All update concurrently so they all are correct.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89049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Tons of it…</a:t>
            </a:r>
            <a:endParaRPr lang="da-DK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8" y="952500"/>
            <a:ext cx="7676444" cy="431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0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Problem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dirty="0"/>
              <a:t>Challenge when </a:t>
            </a:r>
            <a:r>
              <a:rPr lang="en-US" altLang="da-DK"/>
              <a:t>graphical screens </a:t>
            </a:r>
            <a:r>
              <a:rPr lang="en-US" altLang="da-DK" dirty="0"/>
              <a:t>were invented: </a:t>
            </a:r>
          </a:p>
          <a:p>
            <a:pPr lvl="1" eaLnBrk="1" hangingPunct="1"/>
            <a:r>
              <a:rPr lang="en-US" altLang="da-DK" i="1" dirty="0"/>
              <a:t>writing programs with a graphical user interface</a:t>
            </a:r>
          </a:p>
          <a:p>
            <a:pPr lvl="1" eaLnBrk="1" hangingPunct="1"/>
            <a:r>
              <a:rPr lang="en-US" altLang="da-DK" dirty="0"/>
              <a:t>multiple open windows showing the same data – keeping them consistent</a:t>
            </a:r>
          </a:p>
          <a:p>
            <a:pPr lvl="1" eaLnBrk="1" hangingPunct="1"/>
            <a:endParaRPr lang="en-US" altLang="da-DK" dirty="0"/>
          </a:p>
          <a:p>
            <a:pPr lvl="1" eaLnBrk="1" hangingPunct="1"/>
            <a:endParaRPr lang="en-US" altLang="da-DK" dirty="0"/>
          </a:p>
          <a:p>
            <a:pPr lvl="1" eaLnBrk="1" hangingPunct="1"/>
            <a:endParaRPr lang="en-US" alt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8AE7D6-1A46-43EE-9CD3-6DE28B11F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05100"/>
            <a:ext cx="5680112" cy="1905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B25A86-EF39-E32A-B943-B9C12A353690}"/>
              </a:ext>
            </a:extLst>
          </p:cNvPr>
          <p:cNvSpPr/>
          <p:nvPr/>
        </p:nvSpPr>
        <p:spPr>
          <a:xfrm>
            <a:off x="5638800" y="4762500"/>
            <a:ext cx="2743200" cy="381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Xerox Parc in the 1980ies</a:t>
            </a:r>
          </a:p>
        </p:txBody>
      </p:sp>
    </p:spTree>
    <p:extLst>
      <p:ext uri="{BB962C8B-B14F-4D97-AF65-F5344CB8AC3E}">
        <p14:creationId xmlns:p14="http://schemas.microsoft.com/office/powerpoint/2010/main" val="235560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Observer Pattern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396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Observer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i="1" noProof="0" dirty="0"/>
              <a:t>Intent</a:t>
            </a:r>
          </a:p>
          <a:p>
            <a:pPr lvl="1" eaLnBrk="1" hangingPunct="1"/>
            <a:r>
              <a:rPr lang="en-US" altLang="da-DK" i="1" noProof="0" dirty="0"/>
              <a:t>Define a one-to-many dependency between objects so that when one object changes state, all its dependents are notified and updated automatically</a:t>
            </a:r>
            <a:r>
              <a:rPr lang="en-US" altLang="da-DK" noProof="0" dirty="0"/>
              <a:t>.</a:t>
            </a:r>
          </a:p>
          <a:p>
            <a:pPr lvl="1" eaLnBrk="1" hangingPunct="1"/>
            <a:endParaRPr lang="en-US" altLang="da-DK" dirty="0"/>
          </a:p>
          <a:p>
            <a:pPr eaLnBrk="1" hangingPunct="1"/>
            <a:r>
              <a:rPr lang="en-US" altLang="da-DK" noProof="0" dirty="0"/>
              <a:t>Example</a:t>
            </a:r>
          </a:p>
          <a:p>
            <a:pPr lvl="1" eaLnBrk="1" hangingPunct="1"/>
            <a:r>
              <a:rPr lang="en-US" altLang="da-DK" dirty="0"/>
              <a:t>Spawning pool’s health</a:t>
            </a:r>
            <a:br>
              <a:rPr lang="en-US" altLang="da-DK" dirty="0"/>
            </a:br>
            <a:r>
              <a:rPr lang="en-US" altLang="da-DK" dirty="0"/>
              <a:t>increases</a:t>
            </a:r>
          </a:p>
          <a:p>
            <a:pPr lvl="1" eaLnBrk="1" hangingPunct="1"/>
            <a:r>
              <a:rPr lang="en-US" altLang="da-DK" noProof="0" dirty="0"/>
              <a:t>4 UI elements are notified</a:t>
            </a:r>
            <a:br>
              <a:rPr lang="en-US" altLang="da-DK" noProof="0" dirty="0"/>
            </a:br>
            <a:r>
              <a:rPr lang="en-US" altLang="da-DK" noProof="0" dirty="0"/>
              <a:t>and can update accordingly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8670" y="2400300"/>
            <a:ext cx="3647722" cy="205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598670" y="4686300"/>
            <a:ext cx="3173730" cy="4572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pool.deltaHealth</a:t>
            </a:r>
            <a:r>
              <a:rPr lang="en-US" dirty="0"/>
              <a:t>(+4)</a:t>
            </a:r>
            <a:endParaRPr lang="da-DK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876800" y="4152900"/>
            <a:ext cx="838200" cy="6858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943600" y="4305300"/>
            <a:ext cx="76200" cy="4572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400800" y="3238500"/>
            <a:ext cx="838200" cy="15240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705600" y="4152900"/>
            <a:ext cx="990600" cy="6096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25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3-1-2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6172200" cy="4318000"/>
          </a:xfrm>
        </p:spPr>
        <p:txBody>
          <a:bodyPr/>
          <a:lstStyle/>
          <a:p>
            <a:r>
              <a:rPr lang="en-US" dirty="0"/>
              <a:t>Our 3-1-2 process?</a:t>
            </a:r>
          </a:p>
          <a:p>
            <a:pPr lvl="1"/>
            <a:r>
              <a:rPr lang="en-US" dirty="0"/>
              <a:t>Goal: </a:t>
            </a:r>
            <a:r>
              <a:rPr lang="en-US" i="1" dirty="0"/>
              <a:t>Keeping multiple (visual) objects updated (consistent) when state changes</a:t>
            </a:r>
          </a:p>
          <a:p>
            <a:pPr eaLnBrk="1" hangingPunct="1"/>
            <a:r>
              <a:rPr lang="en-US" altLang="da-DK" dirty="0"/>
              <a:t>Analysis:</a:t>
            </a:r>
          </a:p>
          <a:p>
            <a:pPr lvl="1" eaLnBrk="1" hangingPunct="1"/>
            <a:r>
              <a:rPr lang="en-US" altLang="da-DK" b="1" dirty="0"/>
              <a:t>Data</a:t>
            </a:r>
            <a:r>
              <a:rPr lang="en-US" altLang="da-DK" b="1" i="1" dirty="0"/>
              <a:t> </a:t>
            </a:r>
            <a:r>
              <a:rPr lang="en-US" altLang="da-DK" dirty="0"/>
              <a:t>is shared but </a:t>
            </a:r>
            <a:r>
              <a:rPr lang="en-US" altLang="da-DK" b="1" dirty="0"/>
              <a:t>visualization </a:t>
            </a:r>
            <a:r>
              <a:rPr lang="en-US" altLang="da-DK" dirty="0"/>
              <a:t>is variable!</a:t>
            </a:r>
            <a:endParaRPr lang="en-US" altLang="da-DK" b="1" dirty="0"/>
          </a:p>
          <a:p>
            <a:pPr lvl="1" eaLnBrk="1" hangingPunct="1"/>
            <a:r>
              <a:rPr lang="en-US" altLang="da-DK" b="1" dirty="0">
                <a:solidFill>
                  <a:srgbClr val="0070C0"/>
                </a:solidFill>
                <a:sym typeface="Wingdings" pitchFamily="2" charset="2"/>
              </a:rPr>
              <a:t> </a:t>
            </a:r>
            <a:r>
              <a:rPr lang="en-US" altLang="da-DK" dirty="0">
                <a:solidFill>
                  <a:srgbClr val="0070C0"/>
                </a:solidFill>
                <a:sym typeface="Wingdings" pitchFamily="2" charset="2"/>
              </a:rPr>
              <a:t>Data </a:t>
            </a:r>
            <a:r>
              <a:rPr lang="en-US" altLang="da-DK" b="1" dirty="0">
                <a:solidFill>
                  <a:srgbClr val="0070C0"/>
                </a:solidFill>
                <a:sym typeface="Wingdings" pitchFamily="2" charset="2"/>
              </a:rPr>
              <a:t>visualization</a:t>
            </a:r>
            <a:r>
              <a:rPr lang="en-US" altLang="da-DK" b="1" i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altLang="da-DK" dirty="0">
                <a:solidFill>
                  <a:srgbClr val="0070C0"/>
                </a:solidFill>
                <a:sym typeface="Wingdings" pitchFamily="2" charset="2"/>
              </a:rPr>
              <a:t>is variable behavior</a:t>
            </a:r>
            <a:endParaRPr lang="en-US" altLang="da-DK" b="1" dirty="0">
              <a:solidFill>
                <a:srgbClr val="0070C0"/>
              </a:solidFill>
              <a:sym typeface="Wingdings" pitchFamily="2" charset="2"/>
            </a:endParaRPr>
          </a:p>
          <a:p>
            <a:pPr lvl="1" eaLnBrk="1" hangingPunct="1"/>
            <a:r>
              <a:rPr lang="en-US" altLang="da-DK" b="1" dirty="0">
                <a:solidFill>
                  <a:srgbClr val="0070C0"/>
                </a:solidFill>
                <a:sym typeface="Wingdings" pitchFamily="2" charset="2"/>
              </a:rPr>
              <a:t> </a:t>
            </a:r>
            <a:r>
              <a:rPr lang="en-US" altLang="da-DK" dirty="0">
                <a:solidFill>
                  <a:srgbClr val="0070C0"/>
                </a:solidFill>
                <a:sym typeface="Wingdings" pitchFamily="2" charset="2"/>
              </a:rPr>
              <a:t>Responsibility to visualize/update data is expressed in interface: </a:t>
            </a:r>
            <a:r>
              <a:rPr lang="en-US" altLang="da-DK" b="1" i="1" dirty="0">
                <a:solidFill>
                  <a:srgbClr val="0070C0"/>
                </a:solidFill>
                <a:sym typeface="Wingdings" pitchFamily="2" charset="2"/>
              </a:rPr>
              <a:t>Observer</a:t>
            </a:r>
            <a:endParaRPr lang="en-US" altLang="da-DK" b="1" dirty="0">
              <a:solidFill>
                <a:srgbClr val="0070C0"/>
              </a:solidFill>
              <a:sym typeface="Wingdings" pitchFamily="2" charset="2"/>
            </a:endParaRPr>
          </a:p>
          <a:p>
            <a:pPr lvl="1" eaLnBrk="1" hangingPunct="1"/>
            <a:r>
              <a:rPr lang="en-US" altLang="da-DK" b="1" dirty="0">
                <a:solidFill>
                  <a:srgbClr val="0070C0"/>
                </a:solidFill>
                <a:sym typeface="Wingdings" pitchFamily="2" charset="2"/>
              </a:rPr>
              <a:t> </a:t>
            </a:r>
            <a:r>
              <a:rPr lang="en-US" altLang="da-DK" dirty="0">
                <a:solidFill>
                  <a:srgbClr val="0070C0"/>
                </a:solidFill>
                <a:sym typeface="Wingdings" pitchFamily="2" charset="2"/>
              </a:rPr>
              <a:t>Instead of data object itself is responsible for updating graphics it </a:t>
            </a:r>
            <a:r>
              <a:rPr lang="en-US" altLang="da-DK" i="1" dirty="0">
                <a:solidFill>
                  <a:srgbClr val="0070C0"/>
                </a:solidFill>
                <a:sym typeface="Wingdings" pitchFamily="2" charset="2"/>
              </a:rPr>
              <a:t>lets someone else do the job: the Observers</a:t>
            </a:r>
            <a:endParaRPr lang="en-US" altLang="da-DK" b="1" dirty="0">
              <a:solidFill>
                <a:srgbClr val="0070C0"/>
              </a:solidFill>
              <a:sym typeface="Wingdings" pitchFamily="2" charset="2"/>
            </a:endParaRP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07200" y="2696899"/>
            <a:ext cx="1771650" cy="748771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chemeClr val="tx1"/>
                </a:solidFill>
              </a:rPr>
              <a:t>&lt;&lt;interface&gt;&gt;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chemeClr val="tx1"/>
                </a:solidFill>
              </a:rPr>
              <a:t>Observer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 i="1" dirty="0">
                <a:solidFill>
                  <a:schemeClr val="tx1"/>
                </a:solidFill>
              </a:rPr>
              <a:t>update()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6807201" y="3175794"/>
            <a:ext cx="1779587" cy="132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788150" y="1409700"/>
            <a:ext cx="1663700" cy="670719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 err="1">
                <a:solidFill>
                  <a:schemeClr val="tx1"/>
                </a:solidFill>
              </a:rPr>
              <a:t>DataObject</a:t>
            </a:r>
            <a:r>
              <a:rPr lang="en-GB" altLang="da-DK" sz="1800" dirty="0">
                <a:solidFill>
                  <a:schemeClr val="tx1"/>
                </a:solidFill>
              </a:rPr>
              <a:t>(s)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686675" y="2073804"/>
            <a:ext cx="0" cy="6098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714558" y="2460096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248400" y="4220898"/>
            <a:ext cx="1263650" cy="4286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chemeClr val="tx1"/>
                </a:solidFill>
              </a:rPr>
              <a:t>Observer A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643812" y="4054211"/>
            <a:ext cx="1263650" cy="4286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chemeClr val="tx1"/>
                </a:solidFill>
              </a:rPr>
              <a:t>Observer B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7386637" y="3445669"/>
            <a:ext cx="217488" cy="179917"/>
          </a:xfrm>
          <a:prstGeom prst="triangle">
            <a:avLst>
              <a:gd name="adj" fmla="val 50000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a-DK" sz="1800">
              <a:solidFill>
                <a:schemeClr val="tx1"/>
              </a:solidFill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6980238" y="3632200"/>
            <a:ext cx="523875" cy="58208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7488238" y="3638815"/>
            <a:ext cx="714375" cy="41010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Observer: Structure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da-DK" dirty="0"/>
          </a:p>
        </p:txBody>
      </p:sp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6" y="1181100"/>
            <a:ext cx="7721000" cy="359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50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1150</Words>
  <Application>Microsoft Office PowerPoint</Application>
  <PresentationFormat>On-screen Show (16:10)</PresentationFormat>
  <Paragraphs>240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Software Engineering and Architecture</vt:lpstr>
      <vt:lpstr>Notifications</vt:lpstr>
      <vt:lpstr>Reflecting State Changes</vt:lpstr>
      <vt:lpstr>And Tons of it…</vt:lpstr>
      <vt:lpstr>Original Problem</vt:lpstr>
      <vt:lpstr>The Observer Pattern</vt:lpstr>
      <vt:lpstr>Observer</vt:lpstr>
      <vt:lpstr>3-1-2</vt:lpstr>
      <vt:lpstr>Observer: Structure</vt:lpstr>
      <vt:lpstr>The Roles</vt:lpstr>
      <vt:lpstr>Observer Protocol</vt:lpstr>
      <vt:lpstr>That is</vt:lpstr>
      <vt:lpstr>Exercise</vt:lpstr>
      <vt:lpstr>Observer</vt:lpstr>
      <vt:lpstr>Push / Pull Variants</vt:lpstr>
      <vt:lpstr>Observer Terminology</vt:lpstr>
      <vt:lpstr>Observer Terminology</vt:lpstr>
      <vt:lpstr>Mandatory Note</vt:lpstr>
      <vt:lpstr>Mandatory Note</vt:lpstr>
      <vt:lpstr>Mandatory Note</vt:lpstr>
      <vt:lpstr>Mandatory Pitfall</vt:lpstr>
      <vt:lpstr>WarStory</vt:lpstr>
      <vt:lpstr>Summary</vt:lpstr>
      <vt:lpstr>And Sidebar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138</cp:revision>
  <dcterms:created xsi:type="dcterms:W3CDTF">2006-08-16T00:00:00Z</dcterms:created>
  <dcterms:modified xsi:type="dcterms:W3CDTF">2025-10-08T08:39:00Z</dcterms:modified>
</cp:coreProperties>
</file>